
<file path=[Content_Types].xml><?xml version="1.0" encoding="utf-8"?>
<ns0:Types xmlns:ns0="http://schemas.openxmlformats.org/package/2006/content-types">
  <ns0:Default Extension="xml" ContentType="application/xml"/>
  <ns0:Default Extension="rels" ContentType="application/vnd.openxmlformats-package.relationships+xml"/>
  <ns0:Default Extension="jpeg" ContentType="image/jpeg"/>
  <ns0:Default Extension="jpg" ContentType="image/jpg"/>
  <ns0:Default Extension="svg" ContentType="image/svg+xml"/>
  <ns0:Default Extension="png" ContentType="image/png"/>
  <ns0:Default Extension="gif" ContentType="image/gif"/>
  <ns0:Default Extension="m4v" ContentType="video/mp4"/>
  <ns0:Default Extension="mp4" ContentType="video/mp4"/>
  <ns0:Default Extension="vml" ContentType="application/vnd.openxmlformats-officedocument.vmlDrawing"/>
  <ns0:Default Extension="xlsx" ContentType="application/vnd.openxmlformats-officedocument.spreadsheetml.sheet"/>
  <ns0:Override PartName="/ppt/presentation.xml" ContentType="application/vnd.openxmlformats-officedocument.presentationml.presentation.main+xml"/>
  <ns0:Override PartName="/ppt/notesMasters/notesMaster1.xml" ContentType="application/vnd.openxmlformats-officedocument.presentationml.notesMaster+xml"/>
  <ns0:Override PartName="/ppt/slideMasters/slideMaster1.xml" ContentType="application/vnd.openxmlformats-officedocument.presentationml.slideMaster+xml"/>
  <ns0:Override PartName="/ppt/slides/slide1.xml" ContentType="application/vnd.openxmlformats-officedocument.presentationml.slide+xml"/>
  <ns0:Override PartName="/ppt/slideMasters/slideMaster2.xml" ContentType="application/vnd.openxmlformats-officedocument.presentationml.slideMaster+xml"/>
  <ns0:Override PartName="/ppt/slides/slide2.xml" ContentType="application/vnd.openxmlformats-officedocument.presentationml.slide+xml"/>
  <ns0:Override PartName="/ppt/slideMasters/slideMaster3.xml" ContentType="application/vnd.openxmlformats-officedocument.presentationml.slideMaster+xml"/>
  <ns0:Override PartName="/ppt/slides/slide3.xml" ContentType="application/vnd.openxmlformats-officedocument.presentationml.slide+xml"/>
  <ns0:Override PartName="/ppt/slideMasters/slideMaster4.xml" ContentType="application/vnd.openxmlformats-officedocument.presentationml.slideMaster+xml"/>
  <ns0:Override PartName="/ppt/slides/slide4.xml" ContentType="application/vnd.openxmlformats-officedocument.presentationml.slide+xml"/>
  <ns0:Override PartName="/ppt/slideMasters/slideMaster5.xml" ContentType="application/vnd.openxmlformats-officedocument.presentationml.slideMaster+xml"/>
  <ns0:Override PartName="/ppt/slides/slide5.xml" ContentType="application/vnd.openxmlformats-officedocument.presentationml.slide+xml"/>
  <ns0:Override PartName="/ppt/slideMasters/slideMaster6.xml" ContentType="application/vnd.openxmlformats-officedocument.presentationml.slideMaster+xml"/>
  <ns0:Override PartName="/ppt/slides/slide6.xml" ContentType="application/vnd.openxmlformats-officedocument.presentationml.slide+xml"/>
  <ns0:Override PartName="/ppt/slideMasters/slideMaster7.xml" ContentType="application/vnd.openxmlformats-officedocument.presentationml.slideMaster+xml"/>
  <ns0:Override PartName="/ppt/slides/slide7.xml" ContentType="application/vnd.openxmlformats-officedocument.presentationml.slide+xml"/>
  <ns0:Override PartName="/ppt/slideMasters/slideMaster8.xml" ContentType="application/vnd.openxmlformats-officedocument.presentationml.slideMaster+xml"/>
  <ns0:Override PartName="/ppt/slides/slide8.xml" ContentType="application/vnd.openxmlformats-officedocument.presentationml.slide+xml"/>
  <ns0:Override PartName="/ppt/slideMasters/slideMaster9.xml" ContentType="application/vnd.openxmlformats-officedocument.presentationml.slideMaster+xml"/>
  <ns0:Override PartName="/ppt/slides/slide9.xml" ContentType="application/vnd.openxmlformats-officedocument.presentationml.slide+xml"/>
  <ns0:Override PartName="/ppt/slideMasters/slideMaster10.xml" ContentType="application/vnd.openxmlformats-officedocument.presentationml.slideMaster+xml"/>
  <ns0:Override PartName="/ppt/slides/slide10.xml" ContentType="application/vnd.openxmlformats-officedocument.presentationml.slide+xml"/>
  <ns0:Override PartName="/ppt/slideMasters/slideMaster11.xml" ContentType="application/vnd.openxmlformats-officedocument.presentationml.slideMaster+xml"/>
  <ns0:Override PartName="/ppt/slides/slide11.xml" ContentType="application/vnd.openxmlformats-officedocument.presentationml.slide+xml"/>
  <ns0:Override PartName="/ppt/slideMasters/slideMaster12.xml" ContentType="application/vnd.openxmlformats-officedocument.presentationml.slideMaster+xml"/>
  <ns0:Override PartName="/ppt/slides/slide12.xml" ContentType="application/vnd.openxmlformats-officedocument.presentationml.slide+xml"/>
  <ns0:Override PartName="/ppt/slideMasters/slideMaster13.xml" ContentType="application/vnd.openxmlformats-officedocument.presentationml.slideMaster+xml"/>
  <ns0:Override PartName="/ppt/slides/slide13.xml" ContentType="application/vnd.openxmlformats-officedocument.presentationml.slide+xml"/>
  <ns0:Override PartName="/ppt/slideMasters/slideMaster14.xml" ContentType="application/vnd.openxmlformats-officedocument.presentationml.slideMaster+xml"/>
  <ns0:Override PartName="/ppt/slides/slide14.xml" ContentType="application/vnd.openxmlformats-officedocument.presentationml.slide+xml"/>
  <ns0:Override PartName="/ppt/slideMasters/slideMaster15.xml" ContentType="application/vnd.openxmlformats-officedocument.presentationml.slideMaster+xml"/>
  <ns0:Override PartName="/ppt/slides/slide15.xml" ContentType="application/vnd.openxmlformats-officedocument.presentationml.slide+xml"/>
  <ns0:Override PartName="/ppt/slideMasters/slideMaster16.xml" ContentType="application/vnd.openxmlformats-officedocument.presentationml.slideMaster+xml"/>
  <ns0:Override PartName="/ppt/slides/slide16.xml" ContentType="application/vnd.openxmlformats-officedocument.presentationml.slide+xml"/>
  <ns0:Override PartName="/ppt/slideMasters/slideMaster17.xml" ContentType="application/vnd.openxmlformats-officedocument.presentationml.slideMaster+xml"/>
  <ns0:Override PartName="/ppt/slides/slide17.xml" ContentType="application/vnd.openxmlformats-officedocument.presentationml.slide+xml"/>
  <ns0:Override PartName="/ppt/slideMasters/slideMaster18.xml" ContentType="application/vnd.openxmlformats-officedocument.presentationml.slideMaster+xml"/>
  <ns0:Override PartName="/ppt/slides/slide18.xml" ContentType="application/vnd.openxmlformats-officedocument.presentationml.slide+xml"/>
  <ns0:Override PartName="/ppt/slideMasters/slideMaster19.xml" ContentType="application/vnd.openxmlformats-officedocument.presentationml.slideMaster+xml"/>
  <ns0:Override PartName="/ppt/slides/slide19.xml" ContentType="application/vnd.openxmlformats-officedocument.presentationml.slide+xml"/>
  <ns0:Override PartName="/ppt/slideMasters/slideMaster20.xml" ContentType="application/vnd.openxmlformats-officedocument.presentationml.slideMaster+xml"/>
  <ns0:Override PartName="/ppt/slides/slide20.xml" ContentType="application/vnd.openxmlformats-officedocument.presentationml.slide+xml"/>
  <ns0:Override PartName="/ppt/slideMasters/slideMaster21.xml" ContentType="application/vnd.openxmlformats-officedocument.presentationml.slideMaster+xml"/>
  <ns0:Override PartName="/ppt/slides/slide21.xml" ContentType="application/vnd.openxmlformats-officedocument.presentationml.slide+xml"/>
  <ns0:Override PartName="/ppt/slideMasters/slideMaster22.xml" ContentType="application/vnd.openxmlformats-officedocument.presentationml.slideMaster+xml"/>
  <ns0:Override PartName="/ppt/slides/slide22.xml" ContentType="application/vnd.openxmlformats-officedocument.presentationml.slide+xml"/>
  <ns0:Override PartName="/ppt/slideMasters/slideMaster23.xml" ContentType="application/vnd.openxmlformats-officedocument.presentationml.slideMaster+xml"/>
  <ns0:Override PartName="/ppt/slides/slide23.xml" ContentType="application/vnd.openxmlformats-officedocument.presentationml.slide+xml"/>
  <ns0:Override PartName="/ppt/slideMasters/slideMaster24.xml" ContentType="application/vnd.openxmlformats-officedocument.presentationml.slideMaster+xml"/>
  <ns0:Override PartName="/ppt/slides/slide24.xml" ContentType="application/vnd.openxmlformats-officedocument.presentationml.slide+xml"/>
  <ns0:Override PartName="/ppt/slideMasters/slideMaster25.xml" ContentType="application/vnd.openxmlformats-officedocument.presentationml.slideMaster+xml"/>
  <ns0:Override PartName="/ppt/slides/slide25.xml" ContentType="application/vnd.openxmlformats-officedocument.presentationml.slide+xml"/>
  <ns0:Override PartName="/ppt/slideMasters/slideMaster26.xml" ContentType="application/vnd.openxmlformats-officedocument.presentationml.slideMaster+xml"/>
  <ns0:Override PartName="/ppt/slides/slide26.xml" ContentType="application/vnd.openxmlformats-officedocument.presentationml.slide+xml"/>
  <ns0:Override PartName="/ppt/slideMasters/slideMaster27.xml" ContentType="application/vnd.openxmlformats-officedocument.presentationml.slideMaster+xml"/>
  <ns0:Override PartName="/ppt/slides/slide27.xml" ContentType="application/vnd.openxmlformats-officedocument.presentationml.slide+xml"/>
  <ns0:Override PartName="/ppt/slideMasters/slideMaster28.xml" ContentType="application/vnd.openxmlformats-officedocument.presentationml.slideMaster+xml"/>
  <ns0:Override PartName="/ppt/slides/slide28.xml" ContentType="application/vnd.openxmlformats-officedocument.presentationml.slide+xml"/>
  <ns0:Override PartName="/ppt/presProps.xml" ContentType="application/vnd.openxmlformats-officedocument.presentationml.presProps+xml"/>
  <ns0:Override PartName="/ppt/viewProps.xml" ContentType="application/vnd.openxmlformats-officedocument.presentationml.viewProps+xml"/>
  <ns0:Override PartName="/ppt/theme/theme1.xml" ContentType="application/vnd.openxmlformats-officedocument.theme+xml"/>
  <ns0:Override PartName="/ppt/tableStyles.xml" ContentType="application/vnd.openxmlformats-officedocument.presentationml.tableStyles+xml"/>
  <ns0:Override PartName="/ppt/slideLayouts/slideLayout1.xml" ContentType="application/vnd.openxmlformats-officedocument.presentationml.slideLayout+xml"/>
  <ns0:Override PartName="/ppt/notesSlides/notesSlide1.xml" ContentType="application/vnd.openxmlformats-officedocument.presentationml.notesSlide+xml"/>
  <ns0:Override PartName="/ppt/notesSlides/notesSlide2.xml" ContentType="application/vnd.openxmlformats-officedocument.presentationml.notesSlide+xml"/>
  <ns0:Override PartName="/ppt/notesSlides/notesSlide3.xml" ContentType="application/vnd.openxmlformats-officedocument.presentationml.notesSlide+xml"/>
  <ns0:Override PartName="/ppt/notesSlides/notesSlide4.xml" ContentType="application/vnd.openxmlformats-officedocument.presentationml.notesSlide+xml"/>
  <ns0:Override PartName="/ppt/notesSlides/notesSlide5.xml" ContentType="application/vnd.openxmlformats-officedocument.presentationml.notesSlide+xml"/>
  <ns0:Override PartName="/ppt/notesSlides/notesSlide6.xml" ContentType="application/vnd.openxmlformats-officedocument.presentationml.notesSlide+xml"/>
  <ns0:Override PartName="/ppt/notesSlides/notesSlide7.xml" ContentType="application/vnd.openxmlformats-officedocument.presentationml.notesSlide+xml"/>
  <ns0:Override PartName="/ppt/notesSlides/notesSlide8.xml" ContentType="application/vnd.openxmlformats-officedocument.presentationml.notesSlide+xml"/>
  <ns0:Override PartName="/ppt/notesSlides/notesSlide9.xml" ContentType="application/vnd.openxmlformats-officedocument.presentationml.notesSlide+xml"/>
  <ns0:Override PartName="/ppt/notesSlides/notesSlide10.xml" ContentType="application/vnd.openxmlformats-officedocument.presentationml.notesSlide+xml"/>
  <ns0:Override PartName="/ppt/notesSlides/notesSlide11.xml" ContentType="application/vnd.openxmlformats-officedocument.presentationml.notesSlide+xml"/>
  <ns0:Override PartName="/ppt/notesSlides/notesSlide12.xml" ContentType="application/vnd.openxmlformats-officedocument.presentationml.notesSlide+xml"/>
  <ns0:Override PartName="/ppt/notesSlides/notesSlide13.xml" ContentType="application/vnd.openxmlformats-officedocument.presentationml.notesSlide+xml"/>
  <ns0:Override PartName="/ppt/notesSlides/notesSlide14.xml" ContentType="application/vnd.openxmlformats-officedocument.presentationml.notesSlide+xml"/>
  <ns0:Override PartName="/ppt/notesSlides/notesSlide15.xml" ContentType="application/vnd.openxmlformats-officedocument.presentationml.notesSlide+xml"/>
  <ns0:Override PartName="/ppt/notesSlides/notesSlide16.xml" ContentType="application/vnd.openxmlformats-officedocument.presentationml.notesSlide+xml"/>
  <ns0:Override PartName="/ppt/notesSlides/notesSlide17.xml" ContentType="application/vnd.openxmlformats-officedocument.presentationml.notesSlide+xml"/>
  <ns0:Override PartName="/ppt/notesSlides/notesSlide18.xml" ContentType="application/vnd.openxmlformats-officedocument.presentationml.notesSlide+xml"/>
  <ns0:Override PartName="/ppt/notesSlides/notesSlide19.xml" ContentType="application/vnd.openxmlformats-officedocument.presentationml.notesSlide+xml"/>
  <ns0:Override PartName="/ppt/notesSlides/notesSlide20.xml" ContentType="application/vnd.openxmlformats-officedocument.presentationml.notesSlide+xml"/>
  <ns0:Override PartName="/ppt/notesSlides/notesSlide21.xml" ContentType="application/vnd.openxmlformats-officedocument.presentationml.notesSlide+xml"/>
  <ns0:Override PartName="/ppt/notesSlides/notesSlide22.xml" ContentType="application/vnd.openxmlformats-officedocument.presentationml.notesSlide+xml"/>
  <ns0:Override PartName="/ppt/notesSlides/notesSlide23.xml" ContentType="application/vnd.openxmlformats-officedocument.presentationml.notesSlide+xml"/>
  <ns0:Override PartName="/ppt/notesSlides/notesSlide24.xml" ContentType="application/vnd.openxmlformats-officedocument.presentationml.notesSlide+xml"/>
  <ns0:Override PartName="/ppt/notesSlides/notesSlide25.xml" ContentType="application/vnd.openxmlformats-officedocument.presentationml.notesSlide+xml"/>
  <ns0:Override PartName="/ppt/notesSlides/notesSlide26.xml" ContentType="application/vnd.openxmlformats-officedocument.presentationml.notesSlide+xml"/>
  <ns0:Override PartName="/ppt/notesSlides/notesSlide27.xml" ContentType="application/vnd.openxmlformats-officedocument.presentationml.notesSlide+xml"/>
  <ns0:Override PartName="/ppt/notesSlides/notesSlide28.xml" ContentType="application/vnd.openxmlformats-officedocument.presentationml.notesSlide+xml"/>
  <ns0:Override PartName="/docProps/core.xml" ContentType="application/vnd.openxmlformats-package.core-properties+xml"/>
  <ns0:Override PartName="/docProps/app.xml" ContentType="application/vnd.openxmlformats-officedocument.extended-properties+xml"/>
  <ns0:Override PartName="/docProps/custom.xml" ContentType="application/vnd.openxmlformats-officedocument.custom-properties+xml"/>
</ns0: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image" Target="../media/image-2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e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e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428875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测试部门年度述职报告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3171825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3905250"/>
            <a:ext cx="604838" cy="114300"/>
          </a:xfrm>
          <a:prstGeom prst="rect">
            <a:avLst/>
          </a:prstGeom>
          <a:solidFill>
            <a:srgbClr val="E99595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4352925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引入等价类划分、边界值分析等方法论，提升测试设计科学性与有效性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847850"/>
            <a:ext cx="2085975" cy="2967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方法引入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19412"/>
            <a:ext cx="1381125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本年度系统引入等价类划分与边界值分析方法，提升测试用例设计的科学性。结合实际业务场景，确保覆盖有效与无效输入区间，增强测试有效性。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1847850"/>
            <a:ext cx="2085975" cy="2967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案例实践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19412"/>
            <a:ext cx="1381125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在用户登录模块测试中应用边界值分析，精准发现输入长度临界问题。通过等价类划分减少冗余用例30%，显著提高测试执行效率与问题检出率。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1847850"/>
            <a:ext cx="2085975" cy="2967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流程融合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19412"/>
            <a:ext cx="1381125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将经典方法融入测试全流程，从需求分析阶段即开展测试设计。与开发、产品协同评审，确保用例覆盖关键逻辑路径与异常处理机制。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1847850"/>
            <a:ext cx="2085975" cy="29670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能力提升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19412"/>
            <a:ext cx="1381125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组织专项培训与实战演练，团队成员熟练掌握方法论核心要点。结合禅道工具落地执行，实现测试设计标准化与知识传承体系化建设。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推进冒烟测试与准入准出机制落地，增强版本交付可控性与稳定性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冒烟测试实施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647950"/>
            <a:ext cx="2413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在每个迭代初期执行冒烟测试，验证核心功能稳定性。通过自动化脚本覆盖关键路径，确保版本基本质量达标，为后续测试提供可靠基础。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准入准出标准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647950"/>
            <a:ext cx="2413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制定明确的版本准入与上线准出标准，强化跨部门共识。所有版本须通过冒烟测试并修复P0级缺陷，方可进入下一阶段，提升交付可控性。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流程协同优化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647950"/>
            <a:ext cx="2413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与开发、产品团队共建发布流程，推动测试左移。在需求评审阶段即介入测试设计，提前识别风险，缩短反馈周期，增强整体交付稳定性。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8388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5954" r="5954" t="0" b="0"/>
          <a:stretch/>
        </p:blipFill>
        <p:spPr>
          <a:xfrm>
            <a:off x="0" y="0"/>
            <a:ext cx="9144000" cy="58388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开展兼容性专项测试，形成标准化案例库并组织内部培训赋能团队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819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14775" y="2286000"/>
            <a:ext cx="1314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兼容性测试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762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测试覆盖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76300" y="385762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覆盖主流操作系统，包括Windows、macOS、Linux等平台。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876300" y="473392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支持主流浏览器组合，如Chrome、Firefox、Safari、Edge。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0097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案例管理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209800" y="38576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构建标准化测试用例库，提升用例规范性。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209800" y="45243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增强用例复用率，减少重复设计与执行成本。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33432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团队能力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543300" y="385762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通过内部培训提升成员在多终端测试中的实战技能。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43300" y="473392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强化自动化与手动测试结合的综合问题发现能力。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6767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缺陷跟踪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876800" y="38576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建立问题反馈机制，确保缺陷及时上报与分类。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876800" y="452437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实施修复跟踪流程，推动开发团队协同解决问题。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0102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质量闭环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210300" y="38576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实现从发现问题到验证修复的全流程闭环管理。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210300" y="45243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加强质量管控节点，保障发布前兼容性达标。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73437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协同机制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543800" y="385762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促进测试与开发团队高效协作，缩短问题响应周期。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7543800" y="47339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推动跨部门知识共享，提升整体技术应对能力。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缺陷管理与流程优化实践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构建规范化缺陷管理流程，实现从提交、跟踪到闭环的全生命周期管控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571500" y="1828800"/>
            <a:ext cx="17145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448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流程标准化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6957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建立统一的缺陷提交模板与分级标准，明确严重程度和优先级定义。通过规范流程确保所有缺陷可追溯、可评估、可闭环管理。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2667000" y="1828800"/>
            <a:ext cx="17145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3448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全周期跟踪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36957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利用禅道等工具实现缺陷从发现到修复验证的全流程跟踪。每个环节责任到人，状态实时更新，保障问题不遗漏、不滞留。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4762500" y="1828800"/>
            <a:ext cx="17145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3448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闭环机制建设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36957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推行缺陷修复后必须由原测试人员回归验证的机制。结合版本发布评审，确保所有关键缺陷在上线前完成闭环处理。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8333" b="8333"/>
          <a:stretch/>
        </p:blipFill>
        <p:spPr>
          <a:xfrm>
            <a:off x="6858000" y="1828800"/>
            <a:ext cx="1714500" cy="14287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34480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数据驱动优化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36957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按季度统计缺陷分布、修复周期与重开率，形成分析报告。基于数据反馈推动开发协作改进，持续提升缺陷处理效率与质量。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通过季度趋势分析发现非缺陷率显著下降，体现测试精准度持续提升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7289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非缺陷率下降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976563"/>
            <a:ext cx="24130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通过季度数据分析，非缺陷率同比下降40%，从初期的15%降至当前9%。表明测试用例设计更精准，误报问题显著减少，测试专业性持续提升。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365500" y="24003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365500" y="27289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流程优化举措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365500" y="297656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引入需求评审前置与用例三级评审机制，强化测试准入标准。有效过滤无效提交，提升缺陷提交质量与开发反馈效率。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59500" y="24003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59500" y="27289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数据驱动改进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6159500" y="297656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建立缺陷分类标签体系与趋势看板，定期开展根因分析。识别高频误判场景并优化测试策略，形成闭环持续改进机制。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483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469" r="4469" t="0" b="0"/>
          <a:stretch/>
        </p:blipFill>
        <p:spPr>
          <a:xfrm>
            <a:off x="0" y="0"/>
            <a:ext cx="9144000" cy="5648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深入分析高频缺陷模式，反向推动开发规范优化与需求文档完善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428750"/>
            <a:ext cx="8382000" cy="40290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缺陷聚类分析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195513"/>
            <a:ext cx="1628775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对全年缺陷数据进行聚类分析，识别出高频问题模块。锁定接口参数校验、并发处理等五大主要缺陷类型。形成专项统计报告以支持后续优化。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高频模块识别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195513"/>
            <a:ext cx="16287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明确五大高频缺陷集中领域，提升问题定位效率。为开发团队提供重点优化方向。增强系统稳定性与健壮性。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制定对接规范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195513"/>
            <a:ext cx="16287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联合开发团队制定《接口开发与测试对接规范》。明确入参校验、异常返回等关键标准。减少因设计不一致导致的缺陷产生。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51447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190500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规范接口标准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195513"/>
            <a:ext cx="16287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通过统一接口开发标准，提升前后端协作效率。确保异常处理机制的一致性。从源头降低缺陷引入风险。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110413" y="3614737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6429375" y="40052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优化需求文档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429375" y="4295775"/>
            <a:ext cx="16287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针对需求模糊问题，推动产品团队完善PRD内容。补充字段约束条件和状态流转图。提高需求的清晰度与可执行性。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329238" y="3614737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4648200" y="40052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提升可测性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4648200" y="4295775"/>
            <a:ext cx="16287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通过细化需求描述，增强测试用例覆盖能力。降低测试阶段发现的设计偏差。提升整体交付质量与效率。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48062" y="3614737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2867025" y="40052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跨团队协同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2867025" y="4295775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联动开发与产品团队共同优化流程。建立标准化协作机制。促进质量问题的前置防控。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1766888" y="3614737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85850" y="40052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数据驱动优化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085850" y="4295775"/>
            <a:ext cx="16287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利用缺陷数据分析结果指导改进措施。实现从被动修复到主动预防的转变。持续提升软件研发质量水平。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建立缺陷复盘机制，提炼典型问题经验并纳入知识沉淀体系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复盘机制建设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1524000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建立季度缺陷复盘会议制度，组织开发、测试、产品三方参与，聚焦高频与严重缺陷根因分析。通过5Why分析法追溯问题源头，形成可执行的改进建议并跟踪落地闭环。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典型问题提炼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295650"/>
            <a:ext cx="1524000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从全年缺陷库中识别出接口超时、数据不一致等8类共性问题，总结成《典型缺陷模式手册》。每类问题配套场景描述、日志特征与预防建议，提升团队问题预判能力。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知识沉淀体系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295650"/>
            <a:ext cx="1524000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将复盘成果结构化录入Confluence知识库，按项目、模块、缺陷类型多维度归档。建立标签检索系统，便于新成员快速查阅历史经验，避免同类问题重复发生。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赋能持续改进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295650"/>
            <a:ext cx="1524000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推动复盘成果反哺测试用例库更新，新增32条高价值用例覆盖过往遗漏场景。同时纳入新人培训材料，强化质量意识传承，实现经验资产的可持续复用。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团队能力建设与技术演进路径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组织多轮内部技术分享与外部专家讲座，全面提升自动化与性能测试能力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847850"/>
            <a:ext cx="4171950" cy="14144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952625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技术分享体系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243138"/>
            <a:ext cx="25717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全年组织12场内部技术分享，覆盖自动化测试框架、性能压测方案等主题，促进团队知识共享与技能互补，形成良好的学习氛围。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847850"/>
            <a:ext cx="4171950" cy="14144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20550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外部专家赋能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3455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邀请3位行业专家开展专题讲座，内容涵盖云原生测试、AI在测试中的应用，拓宽团队技术视野，激发创新实践思路。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3262313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469481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能力提升成果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759994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通过系统培训，团队自动化脚本编写能力显著增强，性能测试独立执行项目数同比增长50%，整体测试效率明显提升。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72000" y="3262313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469481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量子计算探索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759994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前瞻性开展量子计算基础理论学习，探讨其对未来软件可靠性测试的影响，为技术演进储备前沿知识与研究方向。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6452" b="6452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年度核心成果与质量保障成效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测试过程执行与关键能力突破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缺陷管理与流程优化实践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团队能力建设与技术演进路径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未来规划与可持续发展建议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531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5298" r="5298" t="0" b="0"/>
          <a:stretch/>
        </p:blipFill>
        <p:spPr>
          <a:xfrm>
            <a:off x="0" y="0"/>
            <a:ext cx="9144000" cy="57531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推动测试左移策略，提前介入需求评审，提升测试参与深度与广度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7338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9088" y="3652838"/>
            <a:ext cx="8858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测试左移实践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476500" y="1952625"/>
            <a:ext cx="952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需求深度参与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19100" y="2324100"/>
            <a:ext cx="25955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全年参与32场需求评审，提前识别潜在问题。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19100" y="27813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提出156项有效建议，提升需求质量。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476500" y="3200400"/>
            <a:ext cx="952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三方协同机制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19100" y="3571875"/>
            <a:ext cx="25955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测试、产品、开发在排产后同步确认测试边界。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19100" y="4029075"/>
            <a:ext cx="25955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明确验收标准，推动测试视角融入需求定义。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2581275" y="46577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可测性提升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19100" y="50292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增强需求的可验证性与完整性设计。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19100" y="527685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减少后期返工，提高测试准备效率。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076950" y="2266950"/>
            <a:ext cx="952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变更控制优化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29338" y="263842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需求变更率同比下降40%。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29338" y="288607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前置反馈降低开发中期需求调整风险。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076950" y="3305175"/>
            <a:ext cx="952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测试通过率升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129338" y="367665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测试用例一次性通过率达85%。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129338" y="39243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用例设计与需求匹配度显著提高。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6076950" y="4343400"/>
            <a:ext cx="952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知识沉淀复用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129338" y="471487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提炼典型经验形成检查清单模板。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129338" y="496252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纳入知识库赋能团队持续改进。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817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7006" r="7006" t="0" b="0"/>
          <a:stretch/>
        </p:blipFill>
        <p:spPr>
          <a:xfrm>
            <a:off x="0" y="0"/>
            <a:ext cx="9144000" cy="59817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启动自动化测试框架建设，脚本覆盖率提升显著，释放重复人力投入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90625" y="18288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4193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框架选型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6670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结合项目技术栈，评估并引入主流自动化测试框架，确保与现有CI/CD流程无缝集成，提升测试执行效率与稳定性。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286125" y="18288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4193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脚本开发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26670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组织专项攻坚小组，统一脚本编写规范，逐步覆盖核心业务场景，实现关键模块自动化测试覆盖率提升至65%以上。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381625" y="18288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4193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持续集成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26670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将自动化测试嵌入Jenkins流水线，每次代码提交自动触发回归测试，显著缩短反馈周期，降低人工干预成本。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477125" y="182880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4193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能力赋能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26670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开展自动化测试培训与实战演练，提升团队脚本编写与维护能力，推动自动化理念在部门内部落地生根。</a:t>
            </a:r>
            <a:endParaRPr lang="en-US" sz="10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190625" y="3905250"/>
            <a:ext cx="476250" cy="47625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71500" y="4495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成效释放</a:t>
            </a:r>
            <a:endParaRPr lang="en-US" sz="1200" dirty="0"/>
          </a:p>
        </p:txBody>
      </p:sp>
      <p:sp>
        <p:nvSpPr>
          <p:cNvPr id="21" name="Text 12"/>
          <p:cNvSpPr/>
          <p:nvPr/>
        </p:nvSpPr>
        <p:spPr>
          <a:xfrm>
            <a:off x="571500" y="474345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通过自动化替代大量重复性手工测试，节省约40%的人力投入，使测试资源更多聚焦于复杂场景与探索性测试。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加强测试环境与设备管理，确保测试一致性与结果可复现性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447800"/>
            <a:ext cx="2085975" cy="27574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环境标准化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519363"/>
            <a:ext cx="1381125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建立统一的测试环境配置规范，确保各项目环境一致性。通过镜像与容器化技术实现环境快速部署与还原，提升测试效率与可复现性。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1447800"/>
            <a:ext cx="2085975" cy="27574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设备全周期管理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519363"/>
            <a:ext cx="138112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对测试设备实施登记、维护、升级与报废全流程管理。定期校准关键设备，保障测试数据准确性与硬件稳定性。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1447800"/>
            <a:ext cx="2085975" cy="27574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多平台兼容保障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519363"/>
            <a:ext cx="1381125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覆盖主流操作系统与终端设备进行兼容性验证。针对安卓、iOS等平台建立专属测试矩阵，确保跨平台一致性表现。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1447800"/>
            <a:ext cx="2085975" cy="27574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量子计算前瞻适配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519363"/>
            <a:ext cx="1381125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探索量子计算模拟环境下的软件测试需求，提前布局新型算力场景。构建仿真测试平台，验证算法在极端条件下的稳定性与可重复性。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未来规划与可持续发展建议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制定下一年度测试目标：进一步降低缺陷逃逸率，提升自动化覆盖率至70%以上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目标量化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64795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下一年度将缺陷逃逸率降低至0.8%以下，自动化测试覆盖率达到70%以上，设定季度里程碑进行动态跟踪与调整。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400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策略升级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64795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推进测试左移与持续集成深度融合，强化需求评审与代码质量门禁，从源头减少缺陷引入并提升自动化执行效率。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400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能力建设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6479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加强自动化框架维护与脚本复用机制，组织专项培训提升团队自动化设计能力，保障覆盖率目标落地。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4003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量子前瞻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64795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探索量子计算对传统测试模式的冲击，初步研究量子软件验证方法，为未来高复杂系统测试布局技术储备。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244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699" r="1699" t="0" b="0"/>
          <a:stretch/>
        </p:blipFill>
        <p:spPr>
          <a:xfrm>
            <a:off x="0" y="0"/>
            <a:ext cx="9144000" cy="53244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计划深化业务领域知识培训，特别是金融与行业场景理解以增强测试洞察力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305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675" y="197167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771525" y="243840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强化业务培训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71525" y="2690813"/>
            <a:ext cx="1700213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通过系统化培训提升测试人员对金融业务的理解，增强业务知识掌握，减少认知偏差。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795588" y="197167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2738438" y="243840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提升需求洞察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738438" y="2690813"/>
            <a:ext cx="1700213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加强真实场景中的需求分析能力，提高测试人员对业务逻辑的敏感度，降低遗漏风险。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197167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4705350" y="243840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推动案例教学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05350" y="2690813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联合产品与业务部门开展案例教学，促进实战经验传递，提升团队理解深度。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729413" y="1971675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72263" y="2438400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促进部门交流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72263" y="2690813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建立定期沟通机制，打通信息壁垒，增强跨部门协作效率。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828675" y="370998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771525" y="417671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实现知识协同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771525" y="4429125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推动测试与业务侧知识共享，形成协同工作模式，提升整体响应能力。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795588" y="370998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2738438" y="417671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提升用例覆盖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2738438" y="4429125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提高测试用例的业务覆盖广度，确保关键路径全面覆盖，增强测试完整性。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4762500" y="370998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4705350" y="417671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增强测试精准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4705350" y="4429125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优化用例设计精准度，聚焦核心业务场景，减少无效或冗余测试。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6729413" y="3709988"/>
            <a:ext cx="1643063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875" dirty="0"/>
          </a:p>
        </p:txBody>
      </p:sp>
      <p:sp>
        <p:nvSpPr>
          <p:cNvPr id="29" name="Text 25"/>
          <p:cNvSpPr/>
          <p:nvPr/>
        </p:nvSpPr>
        <p:spPr>
          <a:xfrm>
            <a:off x="6672263" y="4176713"/>
            <a:ext cx="1700213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推进质量左移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6672263" y="4429125"/>
            <a:ext cx="170021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强化测试在需求阶段的参与，提前识别问题，降低后期返工成本。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建议公司层面推动需求文档标准化，减少因信息不对称导致的返工风险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2400300"/>
            <a:ext cx="8382000" cy="1943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050" y="2593181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规范需求模板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81050" y="2969419"/>
            <a:ext cx="155733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制定统一模板与字段规范，明确必填内容如业务规则、异常流程和验收条件，提升需求可读性与完整性。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2757488" y="2593181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推动标准落地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57488" y="2969419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由产品部牵头推进模板标准化执行，减少理解偏差，降低沟通成本与缺陷风险。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733925" y="2593181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早期测试参与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733925" y="2969419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建立测试团队常态化参与需求评审机制，从源头发现逻辑漏洞与场景缺失，促进需求闭环。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710363" y="2593181"/>
            <a:ext cx="1557338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工具化版本管理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710363" y="2969419"/>
            <a:ext cx="1557338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借助需求管理工具实现版本控制与变更追溯，支持自动化校验，保障文档一致性与标准化持续执行。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持续沉淀测试资产，构建可复用的测试模型、用例库与最佳实践手册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构建用例库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976563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系统化归档各项目测试用例，按业务模块与场景分类管理，提升用例复用率。结合标签体系支持快速检索，减少重复设计成本。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6670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6670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沉淀最佳实践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667000" y="2976563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总结高频缺陷应对策略与测试设计模式，形成可复制的指导文档。通过内部评审确保方法有效性，推动团队标准化执行。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7625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建立测试模型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62500" y="2976563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基于领域驱动设计通用测试模型，覆盖核心业务流程与数据流。支持新项目快速搭建测试框架，缩短前期准备周期。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8580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E9959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8580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知识传承机制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0" y="2976563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设立测试资产共享平台，定期组织案例研讨与经验复盘会。鼓励文档贡献并纳入绩效考核，促进知识持续积累与更新。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E99595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DCDC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PPT内容由通义AI生成，访问tongyi.com智能生成更多PPT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年度核心成果与质量保障成效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17" b="5217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实现产品合格率提升至99%，客户投诉率下降至0.5%，显著优于去年同期水平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847850"/>
            <a:ext cx="4171950" cy="14144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952625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合格率提升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243138"/>
            <a:ext cx="25717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通过优化测试流程与加强质量把控，产品合格率从95%提升至99%，达到历史新高。这一成果显著增强了客户对产品的信任与满意度。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847850"/>
            <a:ext cx="4171950" cy="14144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1952625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投诉率下降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243138"/>
            <a:ext cx="25717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客户投诉率由去年的1.2%降至0.5%，主要得益于缺陷早期发现与快速响应机制的完善。用户反馈处理效率提升，问题闭环周期缩短。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3262313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469481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质量评估体系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759994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建立定期质量评估机制，结合行业标准制定严格测试规范。覆盖功能、性能、安全等维度，确保产品质量持续稳定可控。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72000" y="3262313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469481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反馈闭环优化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759994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完善客户质量问题反馈通道，实现从受理到解决的全流程跟踪。高价值建议被纳入产品迭代，推动用户体验持续改进。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817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7006" r="7006" t="0" b="0"/>
          <a:stretch/>
        </p:blipFill>
        <p:spPr>
          <a:xfrm>
            <a:off x="0" y="0"/>
            <a:ext cx="9144000" cy="5981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全面完成多个重点项目测试任务，支撑系统稳定上线运行超六个月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18288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4193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项目概览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6670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本年度共完成5个重点项目的测试任务，涵盖金融、智能平台及企业级应用领域。所有系统均通过严格验收并稳定运行超六个月。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18288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4193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测试覆盖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66700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全面执行功能、性能与安全测试，关键模块测试覆盖率均达98%以上。有效识别高风险缺陷，保障系统上线稳定性。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18288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4193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协同推进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6670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与开发、产品团队紧密协作，参与需求评审与架构设计。提前发现潜在问题，减少后期返工与交付风险。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18288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4193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上线支撑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6670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主导多轮回归测试与发布验证，确保版本符合准入准出标准。提供详实测试报告，助力管理层决策。</a:t>
            </a:r>
            <a:endParaRPr lang="en-US" sz="10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190625" y="3905250"/>
            <a:ext cx="476250" cy="47625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71500" y="449580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运行成效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571500" y="4743450"/>
            <a:ext cx="171450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上线系统平均无故障运行时间超过180天，客户关键业务零中断。获得业务部门高度认可，提升测试团队影响力。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建立并优化产品质量评估机制，强化全流程质量控制与标准落地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447800"/>
            <a:ext cx="2085975" cy="29670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评估机制升级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1381125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建立季度质量评估体系，结合自动化测试数据与客户反馈，动态调整测试重点。通过多维度指标量化产品质量趋势，提升评估科学性与前瞻性。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1447800"/>
            <a:ext cx="2085975" cy="29670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全流程控质量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519363"/>
            <a:ext cx="1381125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在需求、开发、测试、上线各阶段设置质量检查点，实施关键节点评审与准入准出机制。强化跨部门协同，确保质量问题早发现、早修复。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447800"/>
            <a:ext cx="2085975" cy="29670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标准规范落地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519363"/>
            <a:ext cx="1381125" cy="15049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制定并推行统一的测试执行与缺陷判定标准，覆盖功能、性能、安全等维度。通过培训与审计推动标准在项目中有效应用，减少执行偏差。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1447800"/>
            <a:ext cx="2085975" cy="296703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22885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闭环反馈优化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519363"/>
            <a:ext cx="1381125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完善从客户投诉到内部改进的质量闭环机制，高价值建议48小时内响应。定期输出质量报告，驱动产品与流程持续优化。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38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392" r="4392" t="0" b="0"/>
          <a:stretch/>
        </p:blipFill>
        <p:spPr>
          <a:xfrm>
            <a:off x="0" y="0"/>
            <a:ext cx="9144000" cy="56388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16152" b="16152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完善质量信息反馈闭环，推动客户高价值建议快速响应与实施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428750"/>
            <a:ext cx="8382000" cy="40195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76388" y="3295650"/>
            <a:ext cx="10763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客户反馈闭环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700463" y="169545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全流程管理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967288" y="1466850"/>
            <a:ext cx="3105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收集反馈，通过多渠道获取客户意见与问题。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967288" y="1714500"/>
            <a:ext cx="3105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分类整理，按类型、紧急度对反馈进行结构化归类。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967288" y="1962150"/>
            <a:ext cx="3105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高效响应，建立标准化流程缩短处理周期。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3700463" y="253365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信息整合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4967288" y="2305050"/>
            <a:ext cx="2838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多源汇聚，整合APP、客服、调研等渠道数据。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4967288" y="2552700"/>
            <a:ext cx="2838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数据清洗，去除重复与无效信息提升分析质量。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4967288" y="2800350"/>
            <a:ext cx="2838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统一视图，构建客户反馈的全景式数据看板。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3700463" y="32480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优先级策略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4967288" y="3143250"/>
            <a:ext cx="2838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价值评估，识别影响面广、改进潜力大的建议。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4967288" y="3390900"/>
            <a:ext cx="2838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分级处理，高价值建议进入快速响应通道。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3700463" y="38385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协同改进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4967288" y="3733800"/>
            <a:ext cx="297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跨部门联动，产品、开发、测试共同参与优化。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67288" y="3981450"/>
            <a:ext cx="297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任务闭环，将需求转化为可执行、可验证的任务。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3700463" y="44291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成效验证</a:t>
            </a: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4967288" y="432435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数据追踪，监控关键指标变化评估改进效果。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4967288" y="457200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客户回访，确认问题解决并收集二次反馈。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3700463" y="50196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质量转型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4967288" y="4914900"/>
            <a:ext cx="2571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主动优化，基于趋势预测潜在质量问题。</a:t>
            </a:r>
            <a:endParaRPr lang="en-US" sz="1050" dirty="0"/>
          </a:p>
        </p:txBody>
      </p:sp>
      <p:sp>
        <p:nvSpPr>
          <p:cNvPr id="28" name="Text 23"/>
          <p:cNvSpPr/>
          <p:nvPr/>
        </p:nvSpPr>
        <p:spPr>
          <a:xfrm>
            <a:off x="4967288" y="5162550"/>
            <a:ext cx="2571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机制固化，将成功实践纳入标准质量体系。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6" r="6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测试过程执行与关键能力突破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5000" r="5000" t="0" b="0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系统化设计并执行高覆盖率测试用例，覆盖功能、性能与安全核心维度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695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8215" y="29765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3B9DF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80752" y="4205288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构建测试体系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04502" y="4457700"/>
            <a:ext cx="21685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基于需求设计覆盖功能、性能与安全的多维测试用例。结合等价类与边界值提升用例设计科学性。分层策略确保功能覆盖率超98%。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452390" y="37385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2034927" y="1866900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功能测试覆盖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558677" y="2119313"/>
            <a:ext cx="21685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通过分层测试实现关键路径全覆盖。有效提升缺陷发现率。降低生产环境缺陷逃逸风险。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706564" y="29765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39C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3289102" y="4205288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性能测试优化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2812852" y="4457700"/>
            <a:ext cx="21685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深入测试系统响应、并发处理与资源消耗。识别性能瓶颈并推动优化。保障高负载下服务稳定性。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960739" y="37385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87E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4543276" y="1866900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安全测试融合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067026" y="2119313"/>
            <a:ext cx="21685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将安全测试融入常规流程。覆盖认证、权限与加密等关键点。实现漏洞及时发现与闭环修复。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214914" y="29765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5797451" y="4205288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自动化协同测试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5321201" y="4457700"/>
            <a:ext cx="21685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推进手动与自动化测试协同。在核心模块实现自动回归测试。提升测试执行效率30%。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7469088" y="3738563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644D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7051625" y="1866900"/>
            <a:ext cx="12160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资源效能提升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575375" y="2119313"/>
            <a:ext cx="21685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释放人力聚焦复杂场景验证。提升测试质量与整体效能。支持持续交付与快速迭代。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2025-11-10T01:26:01Z</dcterms:created>
  <dcterms:modified xsi:type="dcterms:W3CDTF">2025-11-10T01:26:01Z</dcterms:modified>
</cp:coreProperties>
</file>

<file path=docProps/custom.xml><?xml version="1.0" encoding="utf-8"?>
<ns0:Properties xmlns:ns0="http://schemas.openxmlformats.org/officeDocument/2006/custom-properties" xmlns:ns1="http://schemas.openxmlformats.org/officeDocument/2006/docPropsVTypes" xmlns="http://schemas.openxmlformats.org/officeDocument/2006/custom-properties" xmlns:vt="http://schemas.openxmlformats.org/officeDocument/2006/docPropsVTypes">
  <ns0:property fmtid="{D5CDD505-2E9C-101B-9397-08002B2CF9AE}" pid="2" name="AIGC">
    <ns1:lpwstr>{"Label": 1, "ContentProducer": "001191330110MADHPQQY7L10000", "ProduceID": "b2a38adb842445166a6b9507af3a54e2", "ReservedCode1": "249541f1c1526736a98d5cb84c14080b5538981ff34b4f1ec20d08386baf84bc", "ContentPropagator": "001191330110MADHPQQY7L10000", "PropagateID": "b2a38adb842445166a6b9507af3a54e2", "ReservedCode2": ""}</ns1:lpwstr>
  </ns0:property>
</ns0:Properties>
</file>